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notesMasterIdLst>
    <p:notesMasterId r:id="rId12"/>
  </p:notesMasterIdLst>
  <p:sldIdLst>
    <p:sldId id="277" r:id="rId2"/>
    <p:sldId id="259" r:id="rId3"/>
    <p:sldId id="266" r:id="rId4"/>
    <p:sldId id="267" r:id="rId5"/>
    <p:sldId id="269" r:id="rId6"/>
    <p:sldId id="270" r:id="rId7"/>
    <p:sldId id="274" r:id="rId8"/>
    <p:sldId id="273" r:id="rId9"/>
    <p:sldId id="271" r:id="rId10"/>
    <p:sldId id="268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230"/>
    <a:srgbClr val="6B1D05"/>
    <a:srgbClr val="302025"/>
    <a:srgbClr val="CC0000"/>
    <a:srgbClr val="AA1D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29" autoAdjust="0"/>
    <p:restoredTop sz="94684" autoAdjust="0"/>
  </p:normalViewPr>
  <p:slideViewPr>
    <p:cSldViewPr>
      <p:cViewPr>
        <p:scale>
          <a:sx n="80" d="100"/>
          <a:sy n="80" d="100"/>
        </p:scale>
        <p:origin x="-99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9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84921-FC3A-4A71-8FD7-EBB351F9B8A0}" type="datetimeFigureOut">
              <a:rPr lang="en-US"/>
              <a:pPr>
                <a:defRPr/>
              </a:pPr>
              <a:t>02/12/2016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1B8268-07F2-488D-BCD4-A2730E58D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37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10BF93-B5DC-486B-ABF4-96B8B1ECA97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21539-6D39-447F-97E9-3CC09DCFBD8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8AEBF3-87C3-4CFA-85CB-832FCF4A45A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DC33-51CD-41AE-8FCA-E1F7957A30CD}" type="datetime1">
              <a:rPr lang="en-US"/>
              <a:pPr>
                <a:defRPr/>
              </a:pPr>
              <a:t>02/12/2016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B89DD-590C-4314-BDF2-617562FD9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6DE5A-B2FD-415F-8767-DAAED5696F28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6C99-1877-415B-8F85-AFA28621A8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5C450-A04B-4629-AE09-1F9D4675CCF2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3EE36-70A1-4AB3-8561-202608257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183D-0687-4967-91CC-715CCE9B7F5B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6F9E8-FE3D-46D3-BEF4-5F78432CFC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0538-F7EE-4ED8-A911-3E6053FAF451}" type="datetime1">
              <a:rPr lang="en-US"/>
              <a:pPr>
                <a:defRPr/>
              </a:pPr>
              <a:t>02/12/2016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19A-4D59-44C1-85E1-E63A6F5C1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1BD50-CF77-4675-852D-E72545E14D82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7DE8-10FD-416B-8133-E4777B37E6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3283-60C0-4860-92D6-4C3EFE7F230B}" type="datetime1">
              <a:rPr lang="en-US"/>
              <a:pPr>
                <a:defRPr/>
              </a:pPr>
              <a:t>02/12/2016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247DD-116C-49E8-995C-5055F792B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225A-6A4C-4B8A-A17B-4C766A163720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2D6D-B0FE-4FAD-82FC-2312BD3FB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BF46-3FE0-40EA-979A-959E7C9E8776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AD1E-D99E-4151-960B-BE685A3885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5CA38-75EA-4662-A06E-F4DC475AED3A}" type="datetime1">
              <a:rPr lang="en-US"/>
              <a:pPr>
                <a:defRPr/>
              </a:pPr>
              <a:t>02/12/2016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99365-48A2-4920-963A-23D375776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73041-C533-48DA-A7ED-F4B00D270E60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F095-7277-47BB-8FE3-5B029178E5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567A6C-C5D9-4ADE-8693-9EFA701A3A67}" type="datetime1">
              <a:rPr lang="en-US"/>
              <a:pPr>
                <a:defRPr/>
              </a:pPr>
              <a:t>02/12/2016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72784C-3D08-4EAC-B9E0-32BCD07B5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5" r:id="rId2"/>
    <p:sldLayoutId id="2147483987" r:id="rId3"/>
    <p:sldLayoutId id="2147483984" r:id="rId4"/>
    <p:sldLayoutId id="2147483988" r:id="rId5"/>
    <p:sldLayoutId id="2147483983" r:id="rId6"/>
    <p:sldLayoutId id="2147483982" r:id="rId7"/>
    <p:sldLayoutId id="2147483989" r:id="rId8"/>
    <p:sldLayoutId id="2147483981" r:id="rId9"/>
    <p:sldLayoutId id="2147483980" r:id="rId10"/>
    <p:sldLayoutId id="214748397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mailto:Office@gamma.a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google.ru/url?sa=i&amp;source=images&amp;cd=&amp;cad=rja&amp;docid=xSAUrlQcFeeRdM&amp;tbnid=Ixqg7EJF-do5aM:&amp;ved=0CAgQjRwwADi_Aw&amp;url=http://www.vacsglobal.com/SAP%20Process%20Improvements/M__48&amp;ei=fjEKUY3DOMeRhQewhoFQ&amp;psig=AFQjCNH90SmbMaJ-Q4GG69gx5zyU080H_A&amp;ust=1359708926964260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18" Type="http://schemas.openxmlformats.org/officeDocument/2006/relationships/image" Target="../media/image26.gif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G"/><Relationship Id="rId2" Type="http://schemas.openxmlformats.org/officeDocument/2006/relationships/image" Target="../media/image10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JPG"/><Relationship Id="rId10" Type="http://schemas.openxmlformats.org/officeDocument/2006/relationships/image" Target="../media/image18.jpeg"/><Relationship Id="rId19" Type="http://schemas.openxmlformats.org/officeDocument/2006/relationships/image" Target="../media/image27.JP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multitran.ru/c/m.exe?t=4848633_2_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www.google.ru/url?sa=i&amp;source=images&amp;cd=&amp;cad=rja&amp;docid=36AFkjTDDsfhNM&amp;tbnid=mqumLwjjwur3jM:&amp;ved=0CAgQjRwwADgw&amp;url=http://www.syntapa.com/services/&amp;ei=OCYKUaCFBMephAez84GIBg&amp;psig=AFQjCNEGOpHBCxWXkRAPBFkWmWvUBFlI9A&amp;ust=135970604012125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omescreen_585x285_1013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810000"/>
            <a:ext cx="5473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6464300" y="6308725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>
                <a:latin typeface="Tahoma" pitchFamily="34" charset="0"/>
              </a:rPr>
              <a:t>www.gamma.az</a:t>
            </a:r>
            <a:endParaRPr lang="ru-RU" sz="1400">
              <a:latin typeface="Tahoma" pitchFamily="34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600"/>
            <a:ext cx="23495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99316" y="2675460"/>
            <a:ext cx="4083801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2000" b="1">
                <a:solidFill>
                  <a:schemeClr val="tx2"/>
                </a:solidFill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</a:defRPr>
            </a:lvl9pPr>
          </a:lstStyle>
          <a:p>
            <a:pPr algn="l"/>
            <a:r>
              <a:rPr lang="ru-RU" dirty="0" smtClean="0"/>
              <a:t>Общие сведения о компании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054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95288" y="765175"/>
            <a:ext cx="4392612" cy="5429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cap="none" dirty="0" smtClean="0">
                <a:solidFill>
                  <a:srgbClr val="FF0000"/>
                </a:solidFill>
              </a:rPr>
              <a:t>ВОПРОСЫ</a:t>
            </a:r>
            <a:r>
              <a:rPr lang="en-US" sz="2800" b="1" cap="none" dirty="0" smtClean="0">
                <a:solidFill>
                  <a:srgbClr val="FF0000"/>
                </a:solidFill>
              </a:rPr>
              <a:t> </a:t>
            </a:r>
            <a:r>
              <a:rPr lang="az-Latn-AZ" sz="2800" b="1" cap="none" dirty="0" smtClean="0">
                <a:solidFill>
                  <a:srgbClr val="FF0000"/>
                </a:solidFill>
              </a:rPr>
              <a:t>?</a:t>
            </a:r>
            <a:r>
              <a:rPr lang="en-US" sz="2800" b="1" cap="none" dirty="0" smtClean="0">
                <a:solidFill>
                  <a:srgbClr val="FF0000"/>
                </a:solidFill>
              </a:rPr>
              <a:t>??</a:t>
            </a:r>
            <a:r>
              <a:rPr lang="az-Latn-AZ" sz="2800" b="1" cap="none" dirty="0" smtClean="0">
                <a:solidFill>
                  <a:srgbClr val="FF0000"/>
                </a:solidFill>
              </a:rPr>
              <a:t> ............</a:t>
            </a:r>
            <a:endParaRPr lang="en-US" sz="2800" b="1" cap="none" dirty="0" smtClean="0">
              <a:solidFill>
                <a:srgbClr val="FF0000"/>
              </a:solidFill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D57706-C7E6-465C-9CEA-A02C852532E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  <p:sp>
        <p:nvSpPr>
          <p:cNvPr id="2" name="Subtitle 2"/>
          <p:cNvSpPr txBox="1">
            <a:spLocks/>
          </p:cNvSpPr>
          <p:nvPr/>
        </p:nvSpPr>
        <p:spPr bwMode="auto">
          <a:xfrm>
            <a:off x="720725" y="6389688"/>
            <a:ext cx="696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endParaRPr lang="ru-RU">
              <a:solidFill>
                <a:srgbClr val="898989"/>
              </a:solidFill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14325"/>
            <a:ext cx="2408237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1"/>
          <p:cNvSpPr txBox="1">
            <a:spLocks noChangeArrowheads="1"/>
          </p:cNvSpPr>
          <p:nvPr/>
        </p:nvSpPr>
        <p:spPr bwMode="auto">
          <a:xfrm>
            <a:off x="6540500" y="5653088"/>
            <a:ext cx="206375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dirty="0"/>
              <a:t>AZ1029, Baku, Azerbaijan </a:t>
            </a:r>
          </a:p>
          <a:p>
            <a:pPr algn="ctr"/>
            <a:r>
              <a:rPr lang="en-US" sz="1100" b="1" dirty="0" err="1" smtClean="0"/>
              <a:t>A.Gaibov</a:t>
            </a:r>
            <a:r>
              <a:rPr lang="en-US" sz="1100" b="1" dirty="0" smtClean="0"/>
              <a:t> str. 12/20 Office </a:t>
            </a:r>
            <a:r>
              <a:rPr lang="en-US" sz="1100" b="1" dirty="0"/>
              <a:t>20  </a:t>
            </a:r>
          </a:p>
          <a:p>
            <a:pPr algn="ctr"/>
            <a:r>
              <a:rPr lang="en-US" sz="1100" b="1" dirty="0"/>
              <a:t>Tel/Fax: (+994 12) 567 49 35 </a:t>
            </a:r>
          </a:p>
          <a:p>
            <a:pPr algn="ctr"/>
            <a:r>
              <a:rPr lang="en-US" sz="1100" b="1" dirty="0"/>
              <a:t>E-mail:  </a:t>
            </a:r>
            <a:r>
              <a:rPr lang="ru-RU" sz="1100" b="1" dirty="0"/>
              <a:t>Office@gamma.az</a:t>
            </a:r>
            <a:r>
              <a:rPr lang="ru-RU" sz="1100" b="1" dirty="0">
                <a:hlinkClick r:id="rId4"/>
              </a:rPr>
              <a:t> </a:t>
            </a:r>
            <a:r>
              <a:rPr lang="en-US" sz="1100" b="1" dirty="0"/>
              <a:t>Web:  www.gamma.az </a:t>
            </a:r>
          </a:p>
        </p:txBody>
      </p:sp>
      <p:pic>
        <p:nvPicPr>
          <p:cNvPr id="2458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4695825"/>
            <a:ext cx="14081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itle 1"/>
          <p:cNvSpPr txBox="1">
            <a:spLocks/>
          </p:cNvSpPr>
          <p:nvPr/>
        </p:nvSpPr>
        <p:spPr bwMode="auto">
          <a:xfrm>
            <a:off x="720725" y="3789363"/>
            <a:ext cx="6083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ru-RU" sz="2400">
                <a:solidFill>
                  <a:schemeClr val="tx2"/>
                </a:solidFill>
              </a:rPr>
              <a:t>СПАСИБО ЗА ВАШЕ ВНИМАНИЕ</a:t>
            </a:r>
            <a:r>
              <a:rPr lang="en-US" sz="2400">
                <a:solidFill>
                  <a:schemeClr val="tx2"/>
                </a:solidFill>
              </a:rPr>
              <a:t> !!!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765" y="387925"/>
            <a:ext cx="3434209" cy="6445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r"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О нашей компании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52513"/>
            <a:ext cx="8424863" cy="5472112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Была основана 12 февраля</a:t>
            </a:r>
            <a:r>
              <a:rPr lang="en-US" sz="1400" dirty="0" smtClean="0"/>
              <a:t>, 2008</a:t>
            </a:r>
            <a:r>
              <a:rPr lang="ru-RU" sz="1400" dirty="0" smtClean="0"/>
              <a:t> года</a:t>
            </a:r>
            <a:endParaRPr lang="en-US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endParaRPr lang="en-US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endParaRPr lang="az-Latn-AZ" sz="1400" dirty="0" smtClean="0"/>
          </a:p>
          <a:p>
            <a:pPr algn="just">
              <a:lnSpc>
                <a:spcPct val="11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Наша Команда имеет 1</a:t>
            </a:r>
            <a:r>
              <a:rPr lang="en-US" sz="1400" dirty="0" smtClean="0"/>
              <a:t>5</a:t>
            </a:r>
            <a:r>
              <a:rPr lang="ru-RU" sz="1400" dirty="0" smtClean="0"/>
              <a:t> летний опыт работы в различных проектах и в компаниях различного профиля что позволяет нам осуществлять внедрение хорошо зарекомендовавших себя бизнес решений.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endParaRPr lang="en-US" sz="1400" b="1" dirty="0" smtClean="0">
              <a:solidFill>
                <a:srgbClr val="6B1D05"/>
              </a:solidFill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endParaRPr lang="en-US" sz="1400" b="1" dirty="0" smtClean="0">
              <a:solidFill>
                <a:srgbClr val="6B1D05"/>
              </a:solidFill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Наша компания использует следующие шаги для осуществления успешного внедрения</a:t>
            </a:r>
            <a:r>
              <a:rPr lang="en-US" sz="1400" dirty="0" smtClean="0"/>
              <a:t>: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ClrTx/>
              <a:buSzTx/>
              <a:buFont typeface="Symbol" pitchFamily="18" charset="2"/>
              <a:buNone/>
            </a:pPr>
            <a:endParaRPr lang="az-Latn-AZ" sz="1400" dirty="0" smtClean="0"/>
          </a:p>
          <a:p>
            <a:pPr marL="817563" algn="just">
              <a:lnSpc>
                <a:spcPct val="110000"/>
              </a:lnSpc>
              <a:spcBef>
                <a:spcPct val="0"/>
              </a:spcBef>
              <a:buClrTx/>
              <a:buFont typeface="Symbol" pitchFamily="18" charset="2"/>
              <a:buChar char=""/>
            </a:pPr>
            <a:r>
              <a:rPr lang="ru-RU" sz="1400" b="1" dirty="0" smtClean="0"/>
              <a:t>Анализ Бизнес Процессов до начала работ по Проекту</a:t>
            </a:r>
            <a:endParaRPr lang="en-US" sz="1400" b="1" dirty="0" smtClean="0"/>
          </a:p>
          <a:p>
            <a:pPr marL="817563" algn="just">
              <a:lnSpc>
                <a:spcPct val="110000"/>
              </a:lnSpc>
              <a:spcBef>
                <a:spcPct val="0"/>
              </a:spcBef>
              <a:buClrTx/>
              <a:buFont typeface="Symbol" pitchFamily="18" charset="2"/>
              <a:buChar char=""/>
            </a:pPr>
            <a:r>
              <a:rPr lang="ru-RU" sz="1400" b="1" dirty="0" smtClean="0"/>
              <a:t>Продажа Лицензий </a:t>
            </a:r>
            <a:r>
              <a:rPr lang="ru-RU" sz="1400" dirty="0" smtClean="0"/>
              <a:t> </a:t>
            </a:r>
            <a:endParaRPr lang="az-Latn-AZ" sz="1400" dirty="0" smtClean="0"/>
          </a:p>
          <a:p>
            <a:pPr marL="817563" algn="just">
              <a:lnSpc>
                <a:spcPct val="110000"/>
              </a:lnSpc>
              <a:spcBef>
                <a:spcPct val="0"/>
              </a:spcBef>
              <a:buClrTx/>
              <a:buFont typeface="Symbol" pitchFamily="18" charset="2"/>
              <a:buChar char=""/>
            </a:pPr>
            <a:r>
              <a:rPr lang="ru-RU" sz="1400" b="1" dirty="0" smtClean="0"/>
              <a:t>Внедрение Программного Обеспечения </a:t>
            </a:r>
          </a:p>
          <a:p>
            <a:pPr marL="817563" algn="just">
              <a:lnSpc>
                <a:spcPct val="110000"/>
              </a:lnSpc>
              <a:spcBef>
                <a:spcPct val="0"/>
              </a:spcBef>
              <a:buClrTx/>
              <a:buFont typeface="Symbol" pitchFamily="18" charset="2"/>
              <a:buChar char=""/>
            </a:pPr>
            <a:r>
              <a:rPr lang="ru-RU" sz="1400" b="1" dirty="0" smtClean="0"/>
              <a:t>Техническая Поддержка Программного Обеспечения</a:t>
            </a:r>
          </a:p>
          <a:p>
            <a:pPr marL="1092200" lvl="1" algn="just">
              <a:lnSpc>
                <a:spcPct val="110000"/>
              </a:lnSpc>
              <a:spcBef>
                <a:spcPct val="0"/>
              </a:spcBef>
              <a:buClrTx/>
              <a:buFont typeface="Symbol" pitchFamily="18" charset="2"/>
              <a:buChar char=""/>
            </a:pPr>
            <a:endParaRPr lang="az-Latn-AZ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Лишь Успешные Проекты; </a:t>
            </a:r>
            <a:endParaRPr lang="en-US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endParaRPr lang="ru-RU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Разнообразные программные обеспечения</a:t>
            </a:r>
            <a:r>
              <a:rPr lang="en-US" sz="1400" dirty="0" smtClean="0"/>
              <a:t>, </a:t>
            </a:r>
            <a:r>
              <a:rPr lang="ru-RU" sz="1400" dirty="0" smtClean="0"/>
              <a:t>предлагающи</a:t>
            </a:r>
            <a:r>
              <a:rPr lang="ru-RU" sz="1400" dirty="0"/>
              <a:t>е</a:t>
            </a:r>
            <a:r>
              <a:rPr lang="ru-RU" sz="1400" dirty="0" smtClean="0"/>
              <a:t> готовые решения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None/>
            </a:pPr>
            <a:endParaRPr lang="en-US" sz="1400" dirty="0" smtClean="0"/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en-US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Сертифицированные специалисты </a:t>
            </a:r>
            <a:r>
              <a:rPr lang="en-US" sz="1400" dirty="0" smtClean="0"/>
              <a:t>(</a:t>
            </a:r>
            <a:r>
              <a:rPr lang="en-US" sz="1400" dirty="0" err="1" smtClean="0"/>
              <a:t>Infor</a:t>
            </a:r>
            <a:r>
              <a:rPr lang="en-US" sz="1400" dirty="0" smtClean="0"/>
              <a:t>, Oracle, IFRS)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endParaRPr lang="az-Latn-AZ" sz="14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r>
              <a:rPr lang="ru-RU" sz="1400" dirty="0" smtClean="0"/>
              <a:t>Внедрение проектов с различными бизнес процессами в </a:t>
            </a:r>
            <a:r>
              <a:rPr lang="az-Latn-AZ" sz="1400" dirty="0" smtClean="0"/>
              <a:t>(Azpetrol, GHC, CRA)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Tx/>
              <a:buSzTx/>
              <a:buFont typeface="Symbol" pitchFamily="18" charset="2"/>
              <a:buChar char=""/>
            </a:pPr>
            <a:endParaRPr lang="az-Latn-AZ" sz="1600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0B9178-A485-43FE-843A-3F68E249D4C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  <p:pic>
        <p:nvPicPr>
          <p:cNvPr id="5" name="Picture 2" descr="D:\Mirpasha\Gamma Co\SunSystems ALL\SunSystems Presentation\Team-Bann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59" y="3186952"/>
            <a:ext cx="234039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938" y="404664"/>
            <a:ext cx="7023465" cy="990600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Партнеры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ru-RU" sz="2400" b="1" dirty="0">
                <a:solidFill>
                  <a:srgbClr val="FF0000"/>
                </a:solidFill>
              </a:rPr>
              <a:t> Программное Обеспечение и Модули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BACEA9-249A-447C-9C43-8C7C3CFAD8E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  <p:sp>
        <p:nvSpPr>
          <p:cNvPr id="19461" name="TextBox 13"/>
          <p:cNvSpPr txBox="1">
            <a:spLocks noChangeArrowheads="1"/>
          </p:cNvSpPr>
          <p:nvPr/>
        </p:nvSpPr>
        <p:spPr bwMode="auto">
          <a:xfrm>
            <a:off x="4724400" y="1637974"/>
            <a:ext cx="431209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AutoNum type="arabicPeriod"/>
            </a:pPr>
            <a:r>
              <a:rPr lang="ru-RU" sz="1600" dirty="0" smtClean="0"/>
              <a:t>Финансы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 smtClean="0"/>
              <a:t>Основные средства</a:t>
            </a:r>
            <a:endParaRPr lang="az-Latn-AZ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 smtClean="0"/>
              <a:t>Закуп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 smtClean="0"/>
              <a:t>Склад</a:t>
            </a:r>
            <a:endParaRPr lang="en-US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/>
              <a:t>Продажа</a:t>
            </a:r>
            <a:endParaRPr lang="en-US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/>
              <a:t>Управление Кадрами</a:t>
            </a:r>
            <a:endParaRPr lang="en-US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/>
              <a:t>Расчет заработной платы</a:t>
            </a:r>
            <a:endParaRPr lang="az-Latn-AZ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/>
              <a:t>Автоматизация соответствующих бизнес процедур </a:t>
            </a:r>
            <a:endParaRPr lang="en-US" sz="1600" dirty="0"/>
          </a:p>
          <a:p>
            <a:pPr marL="342900" indent="-342900">
              <a:buFont typeface="Arial" charset="0"/>
              <a:buAutoNum type="arabicPeriod"/>
            </a:pPr>
            <a:r>
              <a:rPr lang="ru-RU" sz="1600" dirty="0" smtClean="0"/>
              <a:t>Разработка Программных кодов и т. д.</a:t>
            </a:r>
            <a:endParaRPr lang="az-Latn-AZ" sz="1600" dirty="0"/>
          </a:p>
          <a:p>
            <a:pPr marL="342900" indent="-342900">
              <a:buFont typeface="Arial" charset="0"/>
              <a:buAutoNum type="arabicPeriod"/>
            </a:pPr>
            <a:endParaRPr lang="az-Latn-AZ" sz="1600" dirty="0"/>
          </a:p>
        </p:txBody>
      </p:sp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895" y="5764568"/>
            <a:ext cx="24765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4" name="Group 2"/>
          <p:cNvGrpSpPr>
            <a:grpSpLocks/>
          </p:cNvGrpSpPr>
          <p:nvPr/>
        </p:nvGrpSpPr>
        <p:grpSpPr bwMode="auto">
          <a:xfrm>
            <a:off x="543100" y="3288293"/>
            <a:ext cx="2660748" cy="639983"/>
            <a:chOff x="2162175" y="1549400"/>
            <a:chExt cx="2660749" cy="640399"/>
          </a:xfrm>
        </p:grpSpPr>
        <p:sp>
          <p:nvSpPr>
            <p:cNvPr id="19465" name="TextBox 2"/>
            <p:cNvSpPr txBox="1">
              <a:spLocks noChangeArrowheads="1"/>
            </p:cNvSpPr>
            <p:nvPr/>
          </p:nvSpPr>
          <p:spPr bwMode="auto">
            <a:xfrm>
              <a:off x="2162175" y="1549400"/>
              <a:ext cx="21669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Infor</a:t>
              </a:r>
              <a:r>
                <a:rPr lang="en-US" sz="1600" dirty="0"/>
                <a:t> </a:t>
              </a:r>
              <a:r>
                <a:rPr lang="en-US" sz="1600" dirty="0" err="1"/>
                <a:t>SunSystems</a:t>
              </a:r>
              <a:endParaRPr lang="en-US" sz="1600" dirty="0"/>
            </a:p>
          </p:txBody>
        </p:sp>
        <p:sp>
          <p:nvSpPr>
            <p:cNvPr id="19466" name="TextBox 10"/>
            <p:cNvSpPr txBox="1">
              <a:spLocks noChangeArrowheads="1"/>
            </p:cNvSpPr>
            <p:nvPr/>
          </p:nvSpPr>
          <p:spPr bwMode="auto">
            <a:xfrm>
              <a:off x="2174875" y="1851025"/>
              <a:ext cx="2648049" cy="338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Query &amp; </a:t>
              </a:r>
              <a:r>
                <a:rPr lang="en-US" sz="1600" dirty="0" smtClean="0"/>
                <a:t>Analysis</a:t>
              </a:r>
              <a:r>
                <a:rPr lang="ru-RU" sz="1600" dirty="0" smtClean="0"/>
                <a:t> (</a:t>
              </a:r>
              <a:r>
                <a:rPr lang="en-US" sz="1600" dirty="0" smtClean="0"/>
                <a:t>Vision</a:t>
              </a:r>
              <a:r>
                <a:rPr lang="ru-RU" sz="1600" dirty="0" smtClean="0"/>
                <a:t>)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2618" y="4381009"/>
            <a:ext cx="2247900" cy="920199"/>
            <a:chOff x="823320" y="4612143"/>
            <a:chExt cx="2247900" cy="92019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59632" y="5218017"/>
              <a:ext cx="1066800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 descr="C:\Users\mirpasha\Desktop\agroup_logo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320" y="4612143"/>
              <a:ext cx="2247900" cy="581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20" descr="http://www.vacsglobal.com/Common/Uploads/ContentTemplate/39_Para_SAP_Process_Improvement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163" y="4723879"/>
            <a:ext cx="321562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go2.infor.com/brand/images/new_infor_log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304" y="1700808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E:\Gamma Co\Gamma_Kataloq\Clients_Logo\cl\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6487" y="1608981"/>
            <a:ext cx="15303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Gamma Co\Gamma_Kataloq\Clients_Logo\cl\002.jpg"/>
          <p:cNvPicPr>
            <a:picLocks noChangeAspect="1" noChangeArrowheads="1"/>
          </p:cNvPicPr>
          <p:nvPr/>
        </p:nvPicPr>
        <p:blipFill>
          <a:blip r:embed="rId3"/>
          <a:srcRect l="13518" t="7935" r="13515" b="14259"/>
          <a:stretch>
            <a:fillRect/>
          </a:stretch>
        </p:blipFill>
        <p:spPr bwMode="auto">
          <a:xfrm>
            <a:off x="2544443" y="2733476"/>
            <a:ext cx="1214437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E:\Gamma Co\Gamma_Kataloq\Clients_Logo\cl\004.jpg"/>
          <p:cNvPicPr>
            <a:picLocks noChangeAspect="1" noChangeArrowheads="1"/>
          </p:cNvPicPr>
          <p:nvPr/>
        </p:nvPicPr>
        <p:blipFill>
          <a:blip r:embed="rId4"/>
          <a:srcRect l="20999" t="12759" r="15408" b="20601"/>
          <a:stretch>
            <a:fillRect/>
          </a:stretch>
        </p:blipFill>
        <p:spPr bwMode="auto">
          <a:xfrm>
            <a:off x="2563813" y="548680"/>
            <a:ext cx="1214437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381000"/>
            <a:ext cx="7620000" cy="685800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Наши клиенты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002562" y="2818570"/>
            <a:ext cx="2332038" cy="592138"/>
          </a:xfrm>
        </p:spPr>
      </p:pic>
      <p:sp>
        <p:nvSpPr>
          <p:cNvPr id="1843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459A57-EF6C-48DB-8484-60145CD9B51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  <p:pic>
        <p:nvPicPr>
          <p:cNvPr id="2052" name="Picture 4" descr="E:\Gamma Co\Gamma_Kataloq\Clients_Logo\cl\0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86487" y="5281550"/>
            <a:ext cx="1616075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E:\Gamma Co\Gamma_Kataloq\Clients_Logo\cl\00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7060" y="1504950"/>
            <a:ext cx="19573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E:\Gamma Co\Gamma_Kataloq\Clients_Logo\cl\00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1323" y="4107274"/>
            <a:ext cx="16192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E:\Gamma Co\Gamma_Kataloq\Clients_Logo\cl\014.jpg"/>
          <p:cNvPicPr>
            <a:picLocks noChangeAspect="1" noChangeArrowheads="1"/>
          </p:cNvPicPr>
          <p:nvPr/>
        </p:nvPicPr>
        <p:blipFill>
          <a:blip r:embed="rId9"/>
          <a:srcRect l="29395" r="30630"/>
          <a:stretch>
            <a:fillRect/>
          </a:stretch>
        </p:blipFill>
        <p:spPr bwMode="auto">
          <a:xfrm>
            <a:off x="727867" y="2490787"/>
            <a:ext cx="104616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E:\Gamma Co\Gamma_Kataloq\Clients_Logo\cl\02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1325" y="5577805"/>
            <a:ext cx="17113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50805" y="4000912"/>
            <a:ext cx="1001712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21705" y="1209410"/>
            <a:ext cx="1274431" cy="117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D:\Mirpasha\Gamma Co\SunSystems ALL\SunSystems Presentation\Baku 2015 - First European Games-logo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891" y="2385065"/>
            <a:ext cx="1219608" cy="121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Jumeirah_logo"/>
          <p:cNvPicPr>
            <a:picLocks noGrp="1" noChangeAspect="1"/>
          </p:cNvPicPr>
          <p:nvPr isPhoto="1"/>
        </p:nvPicPr>
        <p:blipFill>
          <a:blip r:embed="rId1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05" y="4407483"/>
            <a:ext cx="1368152" cy="605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shahdag"/>
          <p:cNvPicPr>
            <a:picLocks noGrp="1" noChangeAspect="1"/>
          </p:cNvPicPr>
          <p:nvPr isPhoto="1"/>
        </p:nvPicPr>
        <p:blipFill>
          <a:blip r:embed="rId15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87" y="5229200"/>
            <a:ext cx="1659788" cy="656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Rixos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2" y="3645024"/>
            <a:ext cx="19335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baku shipyard"/>
          <p:cNvPicPr>
            <a:picLocks noGrp="1" noChangeAspect="1"/>
          </p:cNvPicPr>
          <p:nvPr isPhoto="1"/>
        </p:nvPicPr>
        <p:blipFill>
          <a:blip r:embed="rId17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43" y="5420094"/>
            <a:ext cx="1645272" cy="100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http://azpetrol.az/usrimages/logo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7" y="1425070"/>
            <a:ext cx="2108200" cy="61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nwc"/>
          <p:cNvPicPr>
            <a:picLocks noGrp="1" noChangeAspect="1"/>
          </p:cNvPicPr>
          <p:nvPr isPhoto="1"/>
        </p:nvPicPr>
        <p:blipFill>
          <a:blip r:embed="rId19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06" y="4079348"/>
            <a:ext cx="1493996" cy="773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688179"/>
            <a:ext cx="6254750" cy="519113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Сведение о компании </a:t>
            </a:r>
            <a:r>
              <a:rPr lang="en-US" sz="2400" b="1" dirty="0" err="1">
                <a:solidFill>
                  <a:srgbClr val="FF0000"/>
                </a:solidFill>
              </a:rPr>
              <a:t>Infor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68313" y="1484784"/>
            <a:ext cx="7837487" cy="3629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1400" dirty="0" err="1" smtClean="0">
                <a:latin typeface="Garamond" pitchFamily="18" charset="0"/>
              </a:rPr>
              <a:t>Infor</a:t>
            </a:r>
            <a:r>
              <a:rPr lang="en-US" sz="1400" dirty="0" smtClean="0">
                <a:latin typeface="Garamond" pitchFamily="18" charset="0"/>
              </a:rPr>
              <a:t> </a:t>
            </a:r>
            <a:r>
              <a:rPr lang="ru-RU" sz="1400" dirty="0" smtClean="0">
                <a:latin typeface="Garamond" pitchFamily="18" charset="0"/>
              </a:rPr>
              <a:t>является третьим крупнейшим поставщиком приложений и услуг, помогающая 70,000 клиентам в 194 странах с целью повышения качества управления предприятием, осуществления развития и быстрого адаптирования к изменениям для предприятий. Infor </a:t>
            </a:r>
            <a:r>
              <a:rPr lang="ru-RU" sz="1400" dirty="0">
                <a:latin typeface="Garamond" pitchFamily="18" charset="0"/>
              </a:rPr>
              <a:t>- передовая инновационная компания, играющая ключевую роль на рынке корпоративного программного обеспечения. </a:t>
            </a:r>
            <a:r>
              <a:rPr lang="en-US" sz="1400" dirty="0" err="1">
                <a:latin typeface="Garamond" pitchFamily="18" charset="0"/>
              </a:rPr>
              <a:t>Infor</a:t>
            </a:r>
            <a:r>
              <a:rPr lang="en-US" sz="1400" dirty="0">
                <a:latin typeface="Garamond" pitchFamily="18" charset="0"/>
              </a:rPr>
              <a:t> </a:t>
            </a:r>
            <a:r>
              <a:rPr lang="ru-RU" sz="1400" dirty="0" smtClean="0">
                <a:latin typeface="Garamond" pitchFamily="18" charset="0"/>
              </a:rPr>
              <a:t>создает удобные </a:t>
            </a:r>
            <a:r>
              <a:rPr lang="ru-RU" sz="1400" dirty="0">
                <a:latin typeface="Garamond" pitchFamily="18" charset="0"/>
              </a:rPr>
              <a:t>и эстетичные бизнес-приложения с надежным функционалом. </a:t>
            </a:r>
            <a:r>
              <a:rPr lang="ru-RU" sz="1400" dirty="0" smtClean="0">
                <a:latin typeface="Garamond" pitchFamily="18" charset="0"/>
              </a:rPr>
              <a:t>Технологии </a:t>
            </a:r>
            <a:r>
              <a:rPr lang="en-US" sz="1400" dirty="0" err="1">
                <a:latin typeface="Garamond" pitchFamily="18" charset="0"/>
              </a:rPr>
              <a:t>Infor</a:t>
            </a:r>
            <a:r>
              <a:rPr lang="en-US" sz="1400" dirty="0">
                <a:latin typeface="Garamond" pitchFamily="18" charset="0"/>
              </a:rPr>
              <a:t> </a:t>
            </a:r>
            <a:r>
              <a:rPr lang="ru-RU" sz="1400" dirty="0" smtClean="0">
                <a:latin typeface="Garamond" pitchFamily="18" charset="0"/>
              </a:rPr>
              <a:t>оказывают </a:t>
            </a:r>
            <a:r>
              <a:rPr lang="ru-RU" sz="1400" dirty="0">
                <a:latin typeface="Garamond" pitchFamily="18" charset="0"/>
              </a:rPr>
              <a:t>заметное влияние на развитие множества мировых отраслей. </a:t>
            </a:r>
            <a:endParaRPr lang="ru-RU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400" dirty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19 </a:t>
            </a:r>
            <a:r>
              <a:rPr lang="ru-RU" sz="1400" dirty="0" smtClean="0">
                <a:latin typeface="Garamond" pitchFamily="18" charset="0"/>
              </a:rPr>
              <a:t>из 20 крупнейших авиакосмических компаний </a:t>
            </a:r>
            <a:endParaRPr lang="en-US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12 </a:t>
            </a:r>
            <a:r>
              <a:rPr lang="ru-RU" sz="1400" dirty="0" smtClean="0">
                <a:latin typeface="Garamond" pitchFamily="18" charset="0"/>
              </a:rPr>
              <a:t>из</a:t>
            </a:r>
            <a:r>
              <a:rPr lang="en-US" sz="1400" dirty="0" smtClean="0">
                <a:latin typeface="Garamond" pitchFamily="18" charset="0"/>
              </a:rPr>
              <a:t> 13 </a:t>
            </a:r>
            <a:r>
              <a:rPr lang="ru-RU" sz="1400" dirty="0" smtClean="0">
                <a:latin typeface="Garamond" pitchFamily="18" charset="0"/>
              </a:rPr>
              <a:t>крупнейших высокотехнологических компаний </a:t>
            </a:r>
            <a:endParaRPr lang="en-US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9 </a:t>
            </a:r>
            <a:r>
              <a:rPr lang="ru-RU" sz="1400" dirty="0" smtClean="0">
                <a:latin typeface="Garamond" pitchFamily="18" charset="0"/>
              </a:rPr>
              <a:t>из 10 фармацевтических компаний 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82 </a:t>
            </a:r>
            <a:r>
              <a:rPr lang="ru-RU" sz="1400" dirty="0" smtClean="0">
                <a:latin typeface="Garamond" pitchFamily="18" charset="0"/>
              </a:rPr>
              <a:t>из 100 поставщиков автомобильных компонентов</a:t>
            </a:r>
            <a:r>
              <a:rPr lang="ru-RU" sz="1400" dirty="0">
                <a:latin typeface="Garamond" pitchFamily="18" charset="0"/>
              </a:rPr>
              <a:t> </a:t>
            </a:r>
            <a:endParaRPr lang="en-US" sz="1400" dirty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>
                <a:latin typeface="Garamond" pitchFamily="18" charset="0"/>
              </a:rPr>
              <a:t>26</a:t>
            </a:r>
            <a:r>
              <a:rPr lang="ru-RU" sz="1400" dirty="0">
                <a:latin typeface="Garamond" pitchFamily="18" charset="0"/>
              </a:rPr>
              <a:t> из </a:t>
            </a:r>
            <a:r>
              <a:rPr lang="en-US" sz="1400" dirty="0">
                <a:latin typeface="Garamond" pitchFamily="18" charset="0"/>
              </a:rPr>
              <a:t>35 </a:t>
            </a:r>
            <a:r>
              <a:rPr lang="ru-RU" sz="1400" dirty="0">
                <a:latin typeface="Garamond" pitchFamily="18" charset="0"/>
              </a:rPr>
              <a:t>крупнейших мировых розничных торговцев</a:t>
            </a:r>
            <a:endParaRPr lang="en-US" sz="1400" dirty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6 </a:t>
            </a:r>
            <a:r>
              <a:rPr lang="ru-RU" sz="1400" dirty="0" smtClean="0">
                <a:latin typeface="Garamond" pitchFamily="18" charset="0"/>
              </a:rPr>
              <a:t>из 10 производителей пива</a:t>
            </a:r>
            <a:endParaRPr lang="en-US" sz="1400" dirty="0" smtClean="0">
              <a:solidFill>
                <a:srgbClr val="AA1D0E"/>
              </a:solidFill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latin typeface="Garamond" pitchFamily="18" charset="0"/>
              </a:rPr>
              <a:t>19 </a:t>
            </a:r>
            <a:r>
              <a:rPr lang="ru-RU" sz="1400" dirty="0" smtClean="0">
                <a:latin typeface="Garamond" pitchFamily="18" charset="0"/>
              </a:rPr>
              <a:t>из 20 основных госпиталей США </a:t>
            </a:r>
            <a:endParaRPr lang="en-US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dirty="0" smtClean="0">
                <a:latin typeface="Garamond" pitchFamily="18" charset="0"/>
              </a:rPr>
              <a:t>Свыше </a:t>
            </a:r>
            <a:r>
              <a:rPr lang="en-US" sz="1400" dirty="0" smtClean="0">
                <a:latin typeface="Garamond" pitchFamily="18" charset="0"/>
              </a:rPr>
              <a:t>1,100 </a:t>
            </a:r>
            <a:r>
              <a:rPr lang="ru-RU" sz="1400" dirty="0" smtClean="0">
                <a:latin typeface="Garamond" pitchFamily="18" charset="0"/>
              </a:rPr>
              <a:t>текстильных и обувных компаний </a:t>
            </a:r>
            <a:endParaRPr lang="en-US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dirty="0" smtClean="0">
                <a:latin typeface="Garamond" pitchFamily="18" charset="0"/>
              </a:rPr>
              <a:t>Свыше</a:t>
            </a:r>
            <a:r>
              <a:rPr lang="en-US" sz="1400" dirty="0" smtClean="0">
                <a:latin typeface="Garamond" pitchFamily="18" charset="0"/>
              </a:rPr>
              <a:t> 1,200</a:t>
            </a:r>
            <a:r>
              <a:rPr lang="ru-RU" sz="1400" dirty="0" smtClean="0">
                <a:latin typeface="Garamond" pitchFamily="18" charset="0"/>
              </a:rPr>
              <a:t> региональных и местных органов власти</a:t>
            </a:r>
            <a:r>
              <a:rPr lang="en-US" sz="1400" dirty="0" smtClean="0">
                <a:latin typeface="Garamond" pitchFamily="18" charset="0"/>
              </a:rPr>
              <a:t> </a:t>
            </a:r>
            <a:r>
              <a:rPr lang="ru-RU" sz="1400" u="sng" dirty="0" smtClean="0">
                <a:hlinkClick r:id="rId2"/>
              </a:rPr>
              <a:t/>
            </a:r>
            <a:br>
              <a:rPr lang="ru-RU" sz="1400" u="sng" dirty="0" smtClean="0">
                <a:hlinkClick r:id="rId2"/>
              </a:rPr>
            </a:br>
            <a:r>
              <a:rPr lang="ru-RU" sz="1400" dirty="0" smtClean="0">
                <a:latin typeface="Garamond" pitchFamily="18" charset="0"/>
              </a:rPr>
              <a:t>Свыше</a:t>
            </a:r>
            <a:r>
              <a:rPr lang="en-US" sz="1400" dirty="0" smtClean="0">
                <a:latin typeface="Garamond" pitchFamily="18" charset="0"/>
              </a:rPr>
              <a:t> 3,000 </a:t>
            </a:r>
            <a:r>
              <a:rPr lang="ru-RU" sz="1400" dirty="0" smtClean="0">
                <a:latin typeface="Garamond" pitchFamily="18" charset="0"/>
              </a:rPr>
              <a:t>компаний предоставляющих финансовые услуги</a:t>
            </a:r>
            <a:endParaRPr lang="en-US" sz="1400" dirty="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dirty="0" smtClean="0">
                <a:latin typeface="Garamond" pitchFamily="18" charset="0"/>
              </a:rPr>
              <a:t>Свыше </a:t>
            </a:r>
            <a:r>
              <a:rPr lang="en-US" sz="1400" dirty="0" smtClean="0">
                <a:latin typeface="Garamond" pitchFamily="18" charset="0"/>
              </a:rPr>
              <a:t>4,700 </a:t>
            </a:r>
            <a:r>
              <a:rPr lang="ru-RU" sz="1400" dirty="0" smtClean="0">
                <a:latin typeface="Garamond" pitchFamily="18" charset="0"/>
              </a:rPr>
              <a:t>изготовителей оборудования</a:t>
            </a:r>
            <a:endParaRPr lang="en-US" sz="1400" dirty="0" smtClean="0">
              <a:latin typeface="Garamond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7A760-AACC-4CA1-99A1-08666604B92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331097"/>
            <a:ext cx="6243637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981200"/>
            <a:ext cx="76200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476672"/>
            <a:ext cx="827111" cy="82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7465132" y="5157192"/>
            <a:ext cx="1224136" cy="1328709"/>
            <a:chOff x="6876256" y="5085184"/>
            <a:chExt cx="1337896" cy="1579925"/>
          </a:xfrm>
        </p:grpSpPr>
        <p:pic>
          <p:nvPicPr>
            <p:cNvPr id="9" name="Picture 2" descr="http://go2.infor.com/brand/images/new_infor_logo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76256" y="5085184"/>
              <a:ext cx="1224136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900006" y="6403499"/>
              <a:ext cx="13141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www.infor.com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379FBC-EDD4-45DA-AA39-5D2322D4572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0" y="533400"/>
            <a:ext cx="7543800" cy="609600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Продукты </a:t>
            </a:r>
            <a:r>
              <a:rPr lang="en-US" sz="2400" b="1" dirty="0" err="1">
                <a:solidFill>
                  <a:srgbClr val="FF0000"/>
                </a:solidFill>
              </a:rPr>
              <a:t>Infor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2531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1295400"/>
            <a:ext cx="75438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00B0F0"/>
                </a:solidFill>
              </a:rPr>
              <a:t>Корпорация </a:t>
            </a:r>
            <a:r>
              <a:rPr lang="ru-RU" sz="1400" b="1" dirty="0">
                <a:solidFill>
                  <a:srgbClr val="00B0F0"/>
                </a:solidFill>
              </a:rPr>
              <a:t>Infor предлагает специализированные приложения и </a:t>
            </a:r>
            <a:endParaRPr lang="ru-RU" sz="1400" b="1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00B0F0"/>
                </a:solidFill>
              </a:rPr>
              <a:t>комплексные </a:t>
            </a:r>
            <a:r>
              <a:rPr lang="ru-RU" sz="1400" b="1" dirty="0">
                <a:solidFill>
                  <a:srgbClr val="00B0F0"/>
                </a:solidFill>
              </a:rPr>
              <a:t>решения для различных отраслей. </a:t>
            </a:r>
            <a:endParaRPr lang="ru-RU" sz="1400" b="1" dirty="0" smtClean="0">
              <a:solidFill>
                <a:srgbClr val="00B0F0"/>
              </a:solidFill>
            </a:endParaRPr>
          </a:p>
          <a:p>
            <a:endParaRPr lang="ru-RU" sz="1400" b="1" dirty="0" smtClean="0"/>
          </a:p>
          <a:p>
            <a:pPr eaLnBrk="1" hangingPunct="1">
              <a:lnSpc>
                <a:spcPct val="120000"/>
              </a:lnSpc>
            </a:pPr>
            <a:r>
              <a:rPr lang="en-U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ION</a:t>
            </a: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взаимоотношений с клиентами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Дистрибуция </a:t>
            </a: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основными активами предприятия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Система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управления предприятием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финансовой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деятельностью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Гостиничный бизнесс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Кадровыми Ресурсами</a:t>
            </a: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Деятельностью Предприятия</a:t>
            </a: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жизненным циклом продукции</a:t>
            </a:r>
          </a:p>
          <a:p>
            <a:pPr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Государственный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сектор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Управление цепями поставок 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Облачные решения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1800" b="1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7164288" y="5157192"/>
            <a:ext cx="1224136" cy="1328709"/>
            <a:chOff x="6876256" y="5085184"/>
            <a:chExt cx="1337896" cy="1579925"/>
          </a:xfrm>
        </p:grpSpPr>
        <p:pic>
          <p:nvPicPr>
            <p:cNvPr id="5" name="Picture 2" descr="http://go2.infor.com/brand/images/new_infor_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76256" y="5085184"/>
              <a:ext cx="1224136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6900006" y="6403499"/>
              <a:ext cx="13141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www.infor.com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Сведения о компании </a:t>
            </a:r>
            <a:r>
              <a:rPr lang="en-US" sz="2400" b="1" dirty="0" err="1" smtClean="0">
                <a:solidFill>
                  <a:srgbClr val="FF0000"/>
                </a:solidFill>
              </a:rPr>
              <a:t>AGroup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err="1"/>
              <a:t>AGroup</a:t>
            </a:r>
            <a:r>
              <a:rPr lang="ru-RU" sz="1200" dirty="0"/>
              <a:t> – лидирующая инновационная компания, занимающаяся разработкой программного обеспечения в России, Балтийском регионе и Восточной Европе.</a:t>
            </a:r>
            <a:endParaRPr lang="en-US" sz="1200" dirty="0"/>
          </a:p>
          <a:p>
            <a:pPr marL="0" indent="0">
              <a:buNone/>
            </a:pPr>
            <a:r>
              <a:rPr lang="ru-RU" sz="1200" dirty="0" smtClean="0"/>
              <a:t>Мы </a:t>
            </a:r>
            <a:r>
              <a:rPr lang="ru-RU" sz="1200" dirty="0"/>
              <a:t>создаем преимущество, раскрывая полный потенциал Вашего персонала.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 </a:t>
            </a:r>
          </a:p>
          <a:p>
            <a:pPr marL="0" indent="0">
              <a:buNone/>
            </a:pPr>
            <a:r>
              <a:rPr lang="ru-RU" sz="1200" dirty="0"/>
              <a:t>Компания “</a:t>
            </a:r>
            <a:r>
              <a:rPr lang="en-US" sz="1200" dirty="0" err="1"/>
              <a:t>AGroup</a:t>
            </a:r>
            <a:r>
              <a:rPr lang="ru-RU" sz="1200" dirty="0"/>
              <a:t>” была основана в 2008 году путем отделения от “</a:t>
            </a:r>
            <a:r>
              <a:rPr lang="en-US" sz="1200" dirty="0"/>
              <a:t>Robertson</a:t>
            </a:r>
            <a:r>
              <a:rPr lang="ru-RU" sz="1200" dirty="0"/>
              <a:t> &amp; </a:t>
            </a:r>
            <a:r>
              <a:rPr lang="en-US" sz="1200" dirty="0" err="1"/>
              <a:t>Blums</a:t>
            </a:r>
            <a:r>
              <a:rPr lang="en-US" sz="1200" dirty="0"/>
              <a:t> Corporation</a:t>
            </a:r>
            <a:r>
              <a:rPr lang="ru-RU" sz="1200" dirty="0"/>
              <a:t>” в процессе существенной реструктуризации в начале 2008 года. Продукты компании берут свое начало еще с 1995 года, когда появилось первое решение в виде дополнительного модуля к набору инструментов для финансовой отчетности </a:t>
            </a:r>
            <a:r>
              <a:rPr lang="en-US" sz="1200" dirty="0" err="1"/>
              <a:t>SunSystems</a:t>
            </a:r>
            <a:r>
              <a:rPr lang="ru-RU" sz="1200" dirty="0"/>
              <a:t>.</a:t>
            </a:r>
            <a:endParaRPr lang="en-US" sz="1200" dirty="0"/>
          </a:p>
          <a:p>
            <a:pPr marL="0" indent="0">
              <a:buNone/>
            </a:pPr>
            <a:r>
              <a:rPr lang="ru-RU" sz="1200" dirty="0"/>
              <a:t>В 1998 году продукт стал выпускаться под брендом </a:t>
            </a:r>
            <a:r>
              <a:rPr lang="en-US" sz="1200" dirty="0"/>
              <a:t>HRB</a:t>
            </a:r>
            <a:r>
              <a:rPr lang="ru-RU" sz="1200" dirty="0"/>
              <a:t>® самостоятельно как инструмент для расчета и составления отчетности по заработной плате.</a:t>
            </a:r>
            <a:r>
              <a:rPr lang="en-US" sz="1200" dirty="0"/>
              <a:t> </a:t>
            </a:r>
          </a:p>
          <a:p>
            <a:pPr marL="0" indent="0">
              <a:buNone/>
            </a:pPr>
            <a:r>
              <a:rPr lang="ru-RU" sz="1200" dirty="0"/>
              <a:t>Сегодня компания “</a:t>
            </a:r>
            <a:r>
              <a:rPr lang="en-US" sz="1200" dirty="0" err="1"/>
              <a:t>AGroup</a:t>
            </a:r>
            <a:r>
              <a:rPr lang="ru-RU" sz="1200" dirty="0"/>
              <a:t>” является одной из ведущих компаний в России и Восточной Европе в области управления персоналом и автоматизации процессов управления распределенными человеческими ресурсами. </a:t>
            </a:r>
            <a:r>
              <a:rPr lang="en-US" sz="1200" dirty="0" err="1"/>
              <a:t>AGroup</a:t>
            </a:r>
            <a:r>
              <a:rPr lang="ru-RU" sz="1200" dirty="0"/>
              <a:t> работает с более чем </a:t>
            </a:r>
            <a:r>
              <a:rPr lang="ru-RU" sz="1200" dirty="0" smtClean="0"/>
              <a:t>300 компаниями </a:t>
            </a:r>
            <a:r>
              <a:rPr lang="ru-RU" sz="1200" dirty="0"/>
              <a:t>в </a:t>
            </a:r>
            <a:r>
              <a:rPr lang="ru-RU" sz="1200" dirty="0" smtClean="0"/>
              <a:t>22 </a:t>
            </a:r>
            <a:r>
              <a:rPr lang="ru-RU" sz="1200" dirty="0"/>
              <a:t>странах мира. Пользователями системы является </a:t>
            </a:r>
            <a:r>
              <a:rPr lang="ru-RU" sz="1200" dirty="0" smtClean="0"/>
              <a:t>более</a:t>
            </a:r>
            <a:r>
              <a:rPr lang="en-US" sz="1200" dirty="0" smtClean="0"/>
              <a:t> </a:t>
            </a:r>
            <a:r>
              <a:rPr lang="ru-RU" sz="1200" dirty="0" smtClean="0"/>
              <a:t> </a:t>
            </a:r>
            <a:r>
              <a:rPr lang="ru-RU" sz="1200" dirty="0"/>
              <a:t>250 000 сотрудников компаний клиентов.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6F9E8-FE3D-46D3-BEF4-5F78432CFC8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AutoShape 1" descr="D:\HRB\Почему AGroup  - AGroup_files\agroup_partners.gif"/>
          <p:cNvSpPr>
            <a:spLocks noChangeAspect="1" noChangeArrowheads="1"/>
          </p:cNvSpPr>
          <p:nvPr/>
        </p:nvSpPr>
        <p:spPr bwMode="auto">
          <a:xfrm>
            <a:off x="457200" y="3073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D:\HRB\Почему AGroup  - AGroup_files\agroup_clients.gif"/>
          <p:cNvSpPr>
            <a:spLocks noChangeAspect="1" noChangeArrowheads="1"/>
          </p:cNvSpPr>
          <p:nvPr/>
        </p:nvSpPr>
        <p:spPr bwMode="auto">
          <a:xfrm>
            <a:off x="457200" y="3073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3" descr="D:\HRB\Почему AGroup  - AGroup_files\agroup_countries.gif"/>
          <p:cNvSpPr>
            <a:spLocks noChangeAspect="1" noChangeArrowheads="1"/>
          </p:cNvSpPr>
          <p:nvPr/>
        </p:nvSpPr>
        <p:spPr bwMode="auto">
          <a:xfrm>
            <a:off x="457200" y="3073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C:\Users\mirpasha\Desktop\agroup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26103"/>
            <a:ext cx="54197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516216" y="5445224"/>
            <a:ext cx="2194667" cy="925071"/>
            <a:chOff x="6516216" y="5445224"/>
            <a:chExt cx="2194667" cy="925071"/>
          </a:xfrm>
        </p:grpSpPr>
        <p:pic>
          <p:nvPicPr>
            <p:cNvPr id="12" name="Picture 11" descr="http://www.tadviser.ru/images/1/10/Agroup_logo_4_ta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5445224"/>
              <a:ext cx="2194667" cy="568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022906" y="6093296"/>
              <a:ext cx="118128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www.agroup.lv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055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1676872" cy="831304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r" eaLnBrk="1" hangingPunct="1">
              <a:defRPr/>
            </a:pPr>
            <a:r>
              <a:rPr lang="ru-RU" sz="3200" b="1" dirty="0">
                <a:solidFill>
                  <a:srgbClr val="FF0000"/>
                </a:solidFill>
              </a:rPr>
              <a:t>Услуги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768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Управление проектом и проектными рисками 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Обучение участников проекта, проведение необходимых тренингов, оценка проведения необходимого обучения, оценка уровня подготовки участников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Внедрение Международных стандартов Финансовой Отчетности </a:t>
            </a:r>
            <a:r>
              <a:rPr lang="az-Latn-AZ" sz="1600" dirty="0" smtClean="0"/>
              <a:t>(IFRS)</a:t>
            </a:r>
            <a:endParaRPr lang="ru-RU" sz="1600" dirty="0" smtClean="0"/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Анализ работающей системы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Систематизация и Автоматизация бизнес процедур компании </a:t>
            </a:r>
            <a:r>
              <a:rPr lang="az-Latn-AZ" sz="1600" dirty="0" smtClean="0"/>
              <a:t>(</a:t>
            </a:r>
            <a:r>
              <a:rPr lang="ru-RU" sz="1600" dirty="0" smtClean="0"/>
              <a:t>закупка, продажа, складирование, производство</a:t>
            </a:r>
            <a:r>
              <a:rPr lang="az-Latn-AZ" sz="1600" dirty="0" smtClean="0"/>
              <a:t>,</a:t>
            </a:r>
            <a:r>
              <a:rPr lang="ru-RU" sz="1600" dirty="0" smtClean="0"/>
              <a:t> калькуляция себестоимости производства и т.д.</a:t>
            </a:r>
            <a:r>
              <a:rPr lang="az-Latn-AZ" sz="1600" dirty="0" smtClean="0"/>
              <a:t>)</a:t>
            </a:r>
            <a:endParaRPr lang="ru-RU" sz="1600" dirty="0" smtClean="0"/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Внедрение систем </a:t>
            </a:r>
            <a:r>
              <a:rPr lang="az-Latn-AZ" sz="1600" dirty="0" smtClean="0"/>
              <a:t>HR </a:t>
            </a:r>
            <a:r>
              <a:rPr lang="ru-RU" sz="1600" dirty="0" smtClean="0"/>
              <a:t>и учета заработной платы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Контроль за работой персонала осуществляющих внедрение систем, а также корректировка и исправление выполняемых работ 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z="1600" dirty="0" smtClean="0"/>
              <a:t>Аудит программ  и организация поддержки Программного Обеспечения после завершения проекта</a:t>
            </a:r>
          </a:p>
          <a:p>
            <a:pPr eaLnBrk="1" hangingPunct="1">
              <a:lnSpc>
                <a:spcPct val="150000"/>
              </a:lnSpc>
            </a:pPr>
            <a:endParaRPr lang="en-US" sz="1600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C7150-9D44-424C-AC75-99276D00620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  <p:pic>
        <p:nvPicPr>
          <p:cNvPr id="5" name="Picture 14" descr="http://www.syntapa.com/wp-content/uploads/2011/11/Professional_Service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943053" cy="157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9EC52-0443-4E98-A52A-114392527B9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  <p:pic>
        <p:nvPicPr>
          <p:cNvPr id="5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1508760"/>
            <a:ext cx="7872984" cy="5042714"/>
          </a:xfrm>
          <a:prstGeom prst="rect">
            <a:avLst/>
          </a:prstGeom>
        </p:spPr>
      </p:pic>
      <p:sp>
        <p:nvSpPr>
          <p:cNvPr id="54" name="Content Placeholder 2"/>
          <p:cNvSpPr txBox="1">
            <a:spLocks/>
          </p:cNvSpPr>
          <p:nvPr/>
        </p:nvSpPr>
        <p:spPr>
          <a:xfrm>
            <a:off x="539496" y="620688"/>
            <a:ext cx="7872984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b="1" spc="-1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Roadmap - </a:t>
            </a:r>
            <a:r>
              <a:rPr lang="en-US" b="1" spc="-1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PQIS</a:t>
            </a:r>
            <a:endParaRPr lang="en-US" b="1" spc="-1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3839</TotalTime>
  <Words>448</Words>
  <Application>Microsoft Office PowerPoint</Application>
  <PresentationFormat>On-screen Show (4:3)</PresentationFormat>
  <Paragraphs>105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PowerPoint Presentation</vt:lpstr>
      <vt:lpstr>О нашей компании</vt:lpstr>
      <vt:lpstr>Партнеры, Программное Обеспечение и Модули</vt:lpstr>
      <vt:lpstr>Наши клиенты</vt:lpstr>
      <vt:lpstr>Сведение о компании Infor</vt:lpstr>
      <vt:lpstr>Продукты Infor</vt:lpstr>
      <vt:lpstr>Сведения о компании AGroup </vt:lpstr>
      <vt:lpstr>Услуги</vt:lpstr>
      <vt:lpstr>PowerPoint Presentation</vt:lpstr>
      <vt:lpstr>ВОПРОСЫ ??? ............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Mirpasha</dc:creator>
  <cp:lastModifiedBy>mirpasha</cp:lastModifiedBy>
  <cp:revision>253</cp:revision>
  <dcterms:created xsi:type="dcterms:W3CDTF">2012-02-17T10:08:32Z</dcterms:created>
  <dcterms:modified xsi:type="dcterms:W3CDTF">2016-12-02T11:03:38Z</dcterms:modified>
</cp:coreProperties>
</file>